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2"/>
  </p:notesMasterIdLst>
  <p:sldIdLst>
    <p:sldId id="278" r:id="rId2"/>
    <p:sldId id="279" r:id="rId3"/>
    <p:sldId id="280" r:id="rId4"/>
    <p:sldId id="271" r:id="rId5"/>
    <p:sldId id="275" r:id="rId6"/>
    <p:sldId id="273" r:id="rId7"/>
    <p:sldId id="272" r:id="rId8"/>
    <p:sldId id="274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9C1AF"/>
    <a:srgbClr val="3CD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376BA-610B-48A0-96DF-DA333D32E9C6}" type="datetimeFigureOut">
              <a:rPr lang="en-US" smtClean="0"/>
              <a:pPr/>
              <a:t>5/23/18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AA785-EEBD-4BB7-80C8-35816BC18A2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1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8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5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6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62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6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AA785-EEBD-4BB7-80C8-35816BC18A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6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82158473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05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4290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8228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0714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0164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1685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01290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202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4068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600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9824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032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2618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581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4780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070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120B41-2FE8-497A-8AFC-2BF5483874BC}" type="datetime1">
              <a:rPr lang="en-US" smtClean="0"/>
              <a:pPr/>
              <a:t>5/23/18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1F44E5-9FB8-4181-B433-C93897A9A40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2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xf9ZyZaE9Q" TargetMode="External"/><Relationship Id="rId3" Type="http://schemas.openxmlformats.org/officeDocument/2006/relationships/hyperlink" Target="http://www.physics4kids.com/files/motion_laws.html" TargetMode="External"/><Relationship Id="rId7" Type="http://schemas.openxmlformats.org/officeDocument/2006/relationships/hyperlink" Target="https://www.youtube.com/watch?v=3jVHQ8bECI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YVMlmL0BPQ" TargetMode="External"/><Relationship Id="rId5" Type="http://schemas.openxmlformats.org/officeDocument/2006/relationships/hyperlink" Target="https://www.youtube.com/watch?time_continue=370&amp;v=KvPF0cQUW7s" TargetMode="External"/><Relationship Id="rId4" Type="http://schemas.openxmlformats.org/officeDocument/2006/relationships/hyperlink" Target="https://phet.colorado.edu/en/simulation/forces-and-motion-basic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3019" y="2013734"/>
            <a:ext cx="6489770" cy="1646302"/>
          </a:xfrm>
        </p:spPr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Le </a:t>
            </a:r>
            <a:r>
              <a:rPr lang="en-US" sz="4400" dirty="0" err="1">
                <a:solidFill>
                  <a:srgbClr val="FF0000"/>
                </a:solidFill>
              </a:rPr>
              <a:t>Leggi</a:t>
            </a:r>
            <a:r>
              <a:rPr lang="en-US" sz="4400" dirty="0">
                <a:solidFill>
                  <a:srgbClr val="FF0000"/>
                </a:solidFill>
              </a:rPr>
              <a:t> di Newton</a:t>
            </a:r>
          </a:p>
        </p:txBody>
      </p:sp>
      <p:pic>
        <p:nvPicPr>
          <p:cNvPr id="1026" name="Picture 2" descr="F:\Dropbox\__SHARED__\_AIGROUP_SHARED_FOLDER\_ΕΡΓΑ\World-of-Physics\TEMPLATES\logo_W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929330"/>
            <a:ext cx="1378442" cy="623882"/>
          </a:xfrm>
          <a:prstGeom prst="rect">
            <a:avLst/>
          </a:prstGeom>
          <a:noFill/>
        </p:spPr>
      </p:pic>
      <p:pic>
        <p:nvPicPr>
          <p:cNvPr id="1027" name="Picture 3" descr="C:\Users\covan\Desktop\erasmus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786454"/>
            <a:ext cx="1504968" cy="847812"/>
          </a:xfrm>
          <a:prstGeom prst="rect">
            <a:avLst/>
          </a:prstGeom>
          <a:noFill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262128"/>
            <a:ext cx="1463167" cy="2017951"/>
          </a:xfrm>
          <a:prstGeom prst="rect">
            <a:avLst/>
          </a:prstGeom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4096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000" dirty="0"/>
          </a:p>
          <a:p>
            <a:r>
              <a:rPr lang="en-US" sz="2000" dirty="0">
                <a:hlinkClick r:id="rId3"/>
              </a:rPr>
              <a:t>https://www.slideshare.net/wilsone/newtons-laws-of-motion-1949387</a:t>
            </a:r>
          </a:p>
          <a:p>
            <a:r>
              <a:rPr lang="en-US" sz="2000" dirty="0">
                <a:hlinkClick r:id="rId3"/>
              </a:rPr>
              <a:t>https://www.slideshare.net/pvnkmrksk/newtons-laws-of-motion-2587754</a:t>
            </a:r>
          </a:p>
          <a:p>
            <a:r>
              <a:rPr lang="en-US" sz="2000" dirty="0">
                <a:hlinkClick r:id="rId3"/>
              </a:rPr>
              <a:t>https://www.grc.nasa.gov/www/k-12/airplane/newton.html</a:t>
            </a:r>
          </a:p>
          <a:p>
            <a:r>
              <a:rPr lang="en-US" sz="2000" dirty="0">
                <a:hlinkClick r:id="rId3"/>
              </a:rPr>
              <a:t>http://www.physics4kids.com/files/motion_laws.html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4"/>
              </a:rPr>
              <a:t>https://phet.colorado.edu/en/simulation/forces-and-motion-basics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5"/>
              </a:rPr>
              <a:t>https://www.youtube.com/watch?time_continue=370&amp;v=KvPF0cQUW7s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6"/>
              </a:rPr>
              <a:t>https://www.youtube.com/watch?v=NYVMlmL0BPQ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7"/>
              </a:rPr>
              <a:t>https://www.youtube.com/watch?v=3jVHQ8bECIs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8"/>
              </a:rPr>
              <a:t>https://www.youtube.com/watch?v=Ixf9ZyZaE9Q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GB" sz="3000" dirty="0"/>
              <a:t>                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195736" y="26064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Bibliografia</a:t>
            </a:r>
            <a:r>
              <a:rPr lang="en-US" sz="3600" b="1" dirty="0">
                <a:solidFill>
                  <a:srgbClr val="FF0000"/>
                </a:solidFill>
              </a:rPr>
              <a:t>: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068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476672"/>
            <a:ext cx="7128792" cy="6240756"/>
          </a:xfrm>
        </p:spPr>
        <p:txBody>
          <a:bodyPr>
            <a:normAutofit/>
          </a:bodyPr>
          <a:lstStyle/>
          <a:p>
            <a:r>
              <a:rPr lang="it-IT" sz="2400" dirty="0"/>
              <a:t>Sir Isaac Newton (1642 - 1727) era un matematico, astronomo, teologo, autore e fisico inglese.</a:t>
            </a:r>
            <a:br>
              <a:rPr lang="it-IT" sz="2400" dirty="0"/>
            </a:br>
            <a:r>
              <a:rPr lang="it-IT" sz="2400" dirty="0"/>
              <a:t>È considerato uno degli scienziati più influenti di tutti tempi.</a:t>
            </a:r>
          </a:p>
          <a:p>
            <a:r>
              <a:rPr lang="it-IT" sz="2400" dirty="0"/>
              <a:t>Newton formulò le leggi del moto e della gravitazione universale, che hanno dominato la visione dell'universo fisico. </a:t>
            </a:r>
          </a:p>
          <a:p>
            <a:pPr algn="just"/>
            <a:r>
              <a:rPr lang="it-IT" sz="2400" dirty="0"/>
              <a:t>Ha elaborato le "tre leggi della dinamica" che regolano il movimento di tutti gli oggetti in ogni momento e in ogni circostanza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8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576" y="1772816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altLang="it-IT" sz="3200" dirty="0">
                <a:solidFill>
                  <a:srgbClr val="FF0000"/>
                </a:solidFill>
              </a:rPr>
              <a:t>Prima legge: </a:t>
            </a:r>
            <a:r>
              <a:rPr lang="it-IT" altLang="it-IT" sz="3200" dirty="0"/>
              <a:t>Un corpo mantiene il proprio stato di quiete o di moto rettilineo uniforme, finché una forza non agisce su di esso.</a:t>
            </a:r>
          </a:p>
          <a:p>
            <a:pPr marL="0" indent="0">
              <a:buNone/>
            </a:pPr>
            <a:endParaRPr lang="it-IT" sz="32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altLang="it-IT" sz="3200" dirty="0">
                <a:solidFill>
                  <a:srgbClr val="FF0000"/>
                </a:solidFill>
              </a:rPr>
              <a:t>Seconda legge: </a:t>
            </a:r>
            <a:r>
              <a:rPr lang="it-IT" sz="3200" dirty="0"/>
              <a:t>L'accelerazione di un corpo è direttamente proporzionale e ha la stessa direzione della forza agente su di esso, mentre è inversamente proporzionale alla sua massa.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it-IT" altLang="it-IT" sz="3200" dirty="0">
                <a:solidFill>
                  <a:srgbClr val="FF0000"/>
                </a:solidFill>
              </a:rPr>
              <a:t>Terza legge: </a:t>
            </a:r>
            <a:r>
              <a:rPr lang="it-IT" sz="3200" dirty="0"/>
              <a:t>se due corpi interagiscono tra loro, la forza esercitata sul corpo A dal corpo B è uguale ed opposta alla forza esercitata dal corpo B sul corpo A.</a:t>
            </a:r>
            <a:endParaRPr lang="en-GB" sz="3200" dirty="0"/>
          </a:p>
          <a:p>
            <a:endParaRPr lang="en-GB" sz="3000" dirty="0"/>
          </a:p>
          <a:p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05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000" dirty="0"/>
          </a:p>
          <a:p>
            <a:r>
              <a:rPr lang="en-US" sz="3000" i="1" dirty="0">
                <a:solidFill>
                  <a:schemeClr val="accent6">
                    <a:lumMod val="50000"/>
                  </a:schemeClr>
                </a:solidFill>
              </a:rPr>
              <a:t>Per </a:t>
            </a:r>
            <a:r>
              <a:rPr lang="en-US" sz="3000" i="1" dirty="0" err="1">
                <a:solidFill>
                  <a:schemeClr val="accent6">
                    <a:lumMod val="50000"/>
                  </a:schemeClr>
                </a:solidFill>
              </a:rPr>
              <a:t>ogni</a:t>
            </a:r>
            <a:r>
              <a:rPr lang="en-US" sz="3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6">
                    <a:lumMod val="50000"/>
                  </a:schemeClr>
                </a:solidFill>
              </a:rPr>
              <a:t>azione</a:t>
            </a:r>
            <a:r>
              <a:rPr lang="en-US" sz="3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6">
                    <a:lumMod val="50000"/>
                  </a:schemeClr>
                </a:solidFill>
              </a:rPr>
              <a:t>c’è</a:t>
            </a:r>
            <a:r>
              <a:rPr lang="en-US" sz="3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6">
                    <a:lumMod val="50000"/>
                  </a:schemeClr>
                </a:solidFill>
              </a:rPr>
              <a:t>una</a:t>
            </a:r>
            <a:r>
              <a:rPr lang="en-US" sz="3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6">
                    <a:lumMod val="50000"/>
                  </a:schemeClr>
                </a:solidFill>
              </a:rPr>
              <a:t>reazione</a:t>
            </a:r>
            <a:r>
              <a:rPr lang="en-US" sz="3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6">
                    <a:lumMod val="50000"/>
                  </a:schemeClr>
                </a:solidFill>
              </a:rPr>
              <a:t>uguale</a:t>
            </a:r>
            <a:r>
              <a:rPr lang="en-US" sz="3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6">
                    <a:lumMod val="50000"/>
                  </a:schemeClr>
                </a:solidFill>
              </a:rPr>
              <a:t>ed</a:t>
            </a:r>
            <a:r>
              <a:rPr lang="en-US" sz="3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000" i="1" dirty="0" err="1">
                <a:solidFill>
                  <a:schemeClr val="accent6">
                    <a:lumMod val="50000"/>
                  </a:schemeClr>
                </a:solidFill>
              </a:rPr>
              <a:t>opposta</a:t>
            </a:r>
            <a:r>
              <a:rPr lang="en-US" sz="30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3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000" dirty="0"/>
          </a:p>
          <a:p>
            <a:r>
              <a:rPr lang="it-IT" sz="3200" dirty="0"/>
              <a:t>Ogni volta che un oggetto esercita una forza su un secondo oggetto, il secondo oggetto esercita una forza uguale e opposta sul primo.</a:t>
            </a:r>
            <a:endParaRPr lang="en-GB" sz="3000" dirty="0"/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91680" y="548680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La terza legge</a:t>
            </a:r>
          </a:p>
        </p:txBody>
      </p:sp>
    </p:spTree>
    <p:extLst>
      <p:ext uri="{BB962C8B-B14F-4D97-AF65-F5344CB8AC3E}">
        <p14:creationId xmlns:p14="http://schemas.microsoft.com/office/powerpoint/2010/main" val="62332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2008802"/>
            <a:ext cx="7488832" cy="42285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r>
              <a:rPr lang="it-IT" sz="3200" dirty="0"/>
              <a:t>Le forze sono sempre in coppia.</a:t>
            </a:r>
          </a:p>
          <a:p>
            <a:r>
              <a:rPr lang="it-IT" sz="3200" dirty="0"/>
              <a:t>Azione - le forze di reazione agiscono sempre su oggetti diversi -&gt; Non sono bilanciate!</a:t>
            </a:r>
          </a:p>
          <a:p>
            <a:r>
              <a:rPr lang="it-IT" sz="3200" dirty="0"/>
              <a:t>Usiamo l'azione -  le forze di reazione per cambiare il nostro movimento.</a:t>
            </a:r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pPr marL="0" indent="0">
              <a:buNone/>
            </a:pPr>
            <a:endParaRPr lang="en-GB" sz="3000" dirty="0"/>
          </a:p>
          <a:p>
            <a:endParaRPr lang="en-US" sz="30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259632" y="332656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La terza legge</a:t>
            </a:r>
          </a:p>
        </p:txBody>
      </p:sp>
    </p:spTree>
    <p:extLst>
      <p:ext uri="{BB962C8B-B14F-4D97-AF65-F5344CB8AC3E}">
        <p14:creationId xmlns:p14="http://schemas.microsoft.com/office/powerpoint/2010/main" val="2858790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37865" y="1268760"/>
            <a:ext cx="7139136" cy="47525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000" dirty="0"/>
          </a:p>
          <a:p>
            <a:endParaRPr lang="en-US" sz="3000" u="sng" dirty="0"/>
          </a:p>
          <a:p>
            <a:endParaRPr lang="en-US" sz="3000" u="sng" dirty="0"/>
          </a:p>
          <a:p>
            <a:endParaRPr lang="en-US" sz="3000" u="sng" dirty="0"/>
          </a:p>
          <a:p>
            <a:endParaRPr lang="en-US" sz="3000" u="sng" dirty="0"/>
          </a:p>
          <a:p>
            <a:endParaRPr lang="en-US" sz="3000" u="sng" dirty="0"/>
          </a:p>
          <a:p>
            <a:r>
              <a:rPr lang="it-IT" sz="3200" dirty="0"/>
              <a:t>Esempio: ogni volta che gli oggetti A e B interagiscono tra loro, esercitano forze l'uno sull'altro. Quando ti siedi sulla sedia, il tuo corpo (oggetto A) esercita una forza verso il basso sulla sedia (oggetto B) e la sedia (oggetto B) esercita una forza verso l'alto sul tuo corpo (oggetto A). Queste due forze sono chiamate forze di azione e reazione</a:t>
            </a: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2600" dirty="0"/>
          </a:p>
          <a:p>
            <a:pPr marL="971550" lvl="1" indent="-514350">
              <a:buFont typeface="+mj-lt"/>
              <a:buAutoNum type="arabicPeriod"/>
            </a:pPr>
            <a:endParaRPr lang="en-US" sz="2600" dirty="0"/>
          </a:p>
          <a:p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  <a:p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26" y="3855853"/>
            <a:ext cx="2657475" cy="24288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403648" y="404664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La terza legge</a:t>
            </a:r>
          </a:p>
        </p:txBody>
      </p:sp>
    </p:spTree>
    <p:extLst>
      <p:ext uri="{BB962C8B-B14F-4D97-AF65-F5344CB8AC3E}">
        <p14:creationId xmlns:p14="http://schemas.microsoft.com/office/powerpoint/2010/main" val="340092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6408" y="820278"/>
            <a:ext cx="8034064" cy="4353347"/>
          </a:xfrm>
        </p:spPr>
        <p:txBody>
          <a:bodyPr>
            <a:normAutofit/>
          </a:bodyPr>
          <a:lstStyle/>
          <a:p>
            <a:r>
              <a:rPr lang="it-IT" sz="3200" dirty="0"/>
              <a:t>Esempio: un martello (oggetto A) e un chiodo (oggetto B) si colpiscono l'un l'altro con la stessa forza.</a:t>
            </a:r>
            <a:endParaRPr lang="en-GB" sz="3000" dirty="0"/>
          </a:p>
          <a:p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036" y="3112808"/>
            <a:ext cx="5145903" cy="8267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77072"/>
            <a:ext cx="2376264" cy="252237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59632" y="332656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La terza legge</a:t>
            </a:r>
          </a:p>
        </p:txBody>
      </p:sp>
    </p:spTree>
    <p:extLst>
      <p:ext uri="{BB962C8B-B14F-4D97-AF65-F5344CB8AC3E}">
        <p14:creationId xmlns:p14="http://schemas.microsoft.com/office/powerpoint/2010/main" val="214980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7584" y="980728"/>
            <a:ext cx="7859216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Altri esempi</a:t>
            </a:r>
            <a:endParaRPr lang="en-GB" sz="2800" dirty="0"/>
          </a:p>
          <a:p>
            <a:r>
              <a:rPr lang="en-GB" sz="2800" dirty="0"/>
              <a:t> </a:t>
            </a:r>
            <a:r>
              <a:rPr lang="it-IT" sz="2800" dirty="0"/>
              <a:t>La palla da baseball spinge la mazza a sinistra (azione); la mazza spinge la palla verso destra (reazione).</a:t>
            </a:r>
            <a:r>
              <a:rPr lang="en-GB" sz="2800" dirty="0"/>
              <a:t>                </a:t>
            </a:r>
          </a:p>
          <a:p>
            <a:r>
              <a:rPr lang="it-IT" sz="2800" i="1" dirty="0"/>
              <a:t>Un'auto sulla strada per andare a scuola. Una macchina in marcia in avanti è dotata di ruote che ruotano in senso antiorario. Mentre le ruote girano per effetto dell’attrito con la strada </a:t>
            </a:r>
            <a:r>
              <a:rPr lang="it-IT" sz="2800" i="1"/>
              <a:t>vengono spinte in avanti.</a:t>
            </a:r>
            <a:endParaRPr lang="en-GB" sz="2800" i="1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828" y="332656"/>
            <a:ext cx="1771392" cy="138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65" y="5248000"/>
            <a:ext cx="2798440" cy="149760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59632" y="332656"/>
            <a:ext cx="5544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La terza legge</a:t>
            </a:r>
          </a:p>
        </p:txBody>
      </p:sp>
    </p:spTree>
    <p:extLst>
      <p:ext uri="{BB962C8B-B14F-4D97-AF65-F5344CB8AC3E}">
        <p14:creationId xmlns:p14="http://schemas.microsoft.com/office/powerpoint/2010/main" val="26973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44E5-9FB8-4181-B433-C93897A9A40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26" descr="rifle/bullet                                                   0001905B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 b="16115"/>
          <a:stretch>
            <a:fillRect/>
          </a:stretch>
        </p:blipFill>
        <p:spPr bwMode="auto">
          <a:xfrm>
            <a:off x="4487990" y="558607"/>
            <a:ext cx="3886200" cy="9906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1" descr="actionreactio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1" y="4231984"/>
            <a:ext cx="2032073" cy="173220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2" descr="actionreactio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558" y="4368479"/>
            <a:ext cx="1698650" cy="230425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12" y="2268441"/>
            <a:ext cx="2592288" cy="1734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0" descr="actionreaction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6"/>
          <a:stretch>
            <a:fillRect/>
          </a:stretch>
        </p:blipFill>
        <p:spPr bwMode="auto">
          <a:xfrm>
            <a:off x="3016800" y="4777999"/>
            <a:ext cx="3414290" cy="148521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0" y="994094"/>
            <a:ext cx="1872208" cy="258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Volleyball players spiking and blocki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37" y="1829692"/>
            <a:ext cx="2772065" cy="19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479238" y="188640"/>
            <a:ext cx="5595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</a:rPr>
              <a:t>Altri esempi</a:t>
            </a:r>
          </a:p>
        </p:txBody>
      </p:sp>
    </p:spTree>
    <p:extLst>
      <p:ext uri="{BB962C8B-B14F-4D97-AF65-F5344CB8AC3E}">
        <p14:creationId xmlns:p14="http://schemas.microsoft.com/office/powerpoint/2010/main" val="163102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Parallasse</Template>
  <TotalTime>691</TotalTime>
  <Words>510</Words>
  <Application>Microsoft Macintosh PowerPoint</Application>
  <PresentationFormat>Presentazione su schermo (4:3)</PresentationFormat>
  <Paragraphs>80</Paragraphs>
  <Slides>10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Corbel</vt:lpstr>
      <vt:lpstr>Parallasse</vt:lpstr>
      <vt:lpstr>Le Leggi di Newton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Gamification</dc:title>
  <dc:creator>covan</dc:creator>
  <cp:lastModifiedBy>Dario La Guardia</cp:lastModifiedBy>
  <cp:revision>45</cp:revision>
  <dcterms:created xsi:type="dcterms:W3CDTF">2017-03-08T21:43:37Z</dcterms:created>
  <dcterms:modified xsi:type="dcterms:W3CDTF">2018-05-23T10:25:58Z</dcterms:modified>
</cp:coreProperties>
</file>